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68" r:id="rId5"/>
    <p:sldId id="257" r:id="rId6"/>
    <p:sldId id="266" r:id="rId7"/>
    <p:sldId id="267" r:id="rId8"/>
    <p:sldId id="287" r:id="rId9"/>
    <p:sldId id="288" r:id="rId10"/>
    <p:sldId id="289" r:id="rId11"/>
    <p:sldId id="290" r:id="rId12"/>
    <p:sldId id="269" r:id="rId13"/>
    <p:sldId id="270" r:id="rId14"/>
    <p:sldId id="306" r:id="rId15"/>
    <p:sldId id="307" r:id="rId16"/>
    <p:sldId id="273" r:id="rId17"/>
    <p:sldId id="274" r:id="rId18"/>
    <p:sldId id="275" r:id="rId19"/>
    <p:sldId id="276" r:id="rId20"/>
    <p:sldId id="277" r:id="rId21"/>
    <p:sldId id="278" r:id="rId22"/>
    <p:sldId id="291" r:id="rId23"/>
    <p:sldId id="308" r:id="rId24"/>
    <p:sldId id="292" r:id="rId25"/>
    <p:sldId id="279" r:id="rId26"/>
    <p:sldId id="293" r:id="rId27"/>
    <p:sldId id="294" r:id="rId28"/>
    <p:sldId id="280" r:id="rId29"/>
    <p:sldId id="281" r:id="rId30"/>
    <p:sldId id="282" r:id="rId31"/>
    <p:sldId id="283" r:id="rId32"/>
    <p:sldId id="295" r:id="rId33"/>
    <p:sldId id="285" r:id="rId34"/>
    <p:sldId id="286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15" r:id="rId46"/>
    <p:sldId id="309" r:id="rId47"/>
    <p:sldId id="310" r:id="rId48"/>
    <p:sldId id="311" r:id="rId49"/>
    <p:sldId id="312" r:id="rId50"/>
    <p:sldId id="313" r:id="rId51"/>
    <p:sldId id="265" r:id="rId52"/>
    <p:sldId id="264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5E8905-3A9F-4DF8-BE85-8764B14DC0D4}" v="1" dt="2019-04-17T04:06:04.6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24"/>
  </p:normalViewPr>
  <p:slideViewPr>
    <p:cSldViewPr snapToGrid="0" snapToObjects="1">
      <p:cViewPr varScale="1">
        <p:scale>
          <a:sx n="64" d="100"/>
          <a:sy n="64" d="100"/>
        </p:scale>
        <p:origin x="156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 " userId="7df7294e-d88c-40ba-90e5-79451dd84eeb" providerId="ADAL" clId="{865E8905-3A9F-4DF8-BE85-8764B14DC0D4}"/>
    <pc:docChg chg="modSld">
      <pc:chgData name=" " userId="7df7294e-d88c-40ba-90e5-79451dd84eeb" providerId="ADAL" clId="{865E8905-3A9F-4DF8-BE85-8764B14DC0D4}" dt="2019-04-17T04:06:04.677" v="0" actId="1076"/>
      <pc:docMkLst>
        <pc:docMk/>
      </pc:docMkLst>
      <pc:sldChg chg="modSp">
        <pc:chgData name=" " userId="7df7294e-d88c-40ba-90e5-79451dd84eeb" providerId="ADAL" clId="{865E8905-3A9F-4DF8-BE85-8764B14DC0D4}" dt="2019-04-17T04:06:04.677" v="0" actId="1076"/>
        <pc:sldMkLst>
          <pc:docMk/>
          <pc:sldMk cId="3716353229" sldId="259"/>
        </pc:sldMkLst>
        <pc:spChg chg="mod">
          <ac:chgData name=" " userId="7df7294e-d88c-40ba-90e5-79451dd84eeb" providerId="ADAL" clId="{865E8905-3A9F-4DF8-BE85-8764B14DC0D4}" dt="2019-04-17T04:06:04.677" v="0" actId="1076"/>
          <ac:spMkLst>
            <pc:docMk/>
            <pc:sldMk cId="3716353229" sldId="259"/>
            <ac:spMk id="5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449005"/>
            <a:ext cx="7808976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205" y="1532427"/>
            <a:ext cx="7754112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Click to edit Master subtitle style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026" name="Picture 2" descr="Image result for AIUB logo">
            <a:extLst>
              <a:ext uri="{FF2B5EF4-FFF2-40B4-BE49-F238E27FC236}">
                <a16:creationId xmlns:a16="http://schemas.microsoft.com/office/drawing/2014/main" id="{CF3BFD94-6180-4B73-8361-A4B02BAD17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596" y="459899"/>
            <a:ext cx="1419654" cy="142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41" y="1298762"/>
            <a:ext cx="4069080" cy="1162050"/>
          </a:xfrm>
          <a:noFill/>
        </p:spPr>
        <p:txBody>
          <a:bodyPr anchor="b">
            <a:noAutofit/>
          </a:bodyPr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567" y="914400"/>
            <a:ext cx="4069080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941" y="2456329"/>
            <a:ext cx="4069080" cy="318247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800600"/>
            <a:ext cx="8360242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199"/>
            <a:ext cx="8577072" cy="43525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67338"/>
            <a:ext cx="8304213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284163" y="4280647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778189"/>
            <a:ext cx="8360242" cy="566738"/>
          </a:xfrm>
          <a:noFill/>
        </p:spPr>
        <p:txBody>
          <a:bodyPr anchor="b">
            <a:normAutofit/>
          </a:bodyPr>
          <a:lstStyle>
            <a:lvl1pPr algn="l">
              <a:defRPr sz="2800" b="0">
                <a:solidFill>
                  <a:schemeClr val="accent2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200"/>
            <a:ext cx="8577072" cy="38221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44927"/>
            <a:ext cx="8304213" cy="804862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14400"/>
            <a:ext cx="5195047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4163" y="4267200"/>
            <a:ext cx="2743200" cy="212015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1" y="4953001"/>
            <a:ext cx="2472017" cy="124609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764" y="4419600"/>
            <a:ext cx="2475395" cy="510988"/>
          </a:xfrm>
          <a:noFill/>
        </p:spPr>
        <p:txBody>
          <a:bodyPr anchor="b">
            <a:norm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84164" y="594360"/>
            <a:ext cx="2743200" cy="36758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grpSp>
        <p:nvGrpSpPr>
          <p:cNvPr id="8" name="Group 14"/>
          <p:cNvGrpSpPr/>
          <p:nvPr/>
        </p:nvGrpSpPr>
        <p:grpSpPr>
          <a:xfrm>
            <a:off x="284163" y="461682"/>
            <a:ext cx="8576373" cy="137411"/>
            <a:chOff x="284163" y="1759424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21013" y="4801575"/>
            <a:ext cx="583723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1661" y="4800600"/>
            <a:ext cx="5691651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21014" y="457199"/>
            <a:ext cx="5833872" cy="435254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69805" y="5367338"/>
            <a:ext cx="5653507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/>
          </p:nvPr>
        </p:nvSpPr>
        <p:spPr>
          <a:xfrm>
            <a:off x="284164" y="457200"/>
            <a:ext cx="2736850" cy="290779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>
            <a:off x="284164" y="3364992"/>
            <a:ext cx="2736850" cy="289864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313882" y="2857535"/>
            <a:ext cx="5934615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5124" y="473075"/>
            <a:ext cx="969264" cy="5921375"/>
          </a:xfrm>
        </p:spPr>
        <p:txBody>
          <a:bodyPr vert="eaVert"/>
          <a:lstStyle>
            <a:lvl1pPr algn="l">
              <a:defRPr sz="3400"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4658724" y="3355723"/>
            <a:ext cx="5934456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2017058"/>
            <a:ext cx="8574087" cy="4377391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20" y="1532965"/>
            <a:ext cx="7754284" cy="484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Click to edit Master subtitle style</a:t>
            </a:r>
            <a:endParaRPr dirty="0"/>
          </a:p>
        </p:txBody>
      </p:sp>
      <p:grpSp>
        <p:nvGrpSpPr>
          <p:cNvPr id="7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11" name="Rectangle 10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230889" y="444728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633" y="444728"/>
            <a:ext cx="7810967" cy="1088237"/>
          </a:xfrm>
          <a:noFill/>
        </p:spPr>
        <p:txBody>
          <a:bodyPr bIns="45720" anchor="b" anchorCtr="0">
            <a:normAutofit/>
          </a:bodyPr>
          <a:lstStyle>
            <a:lvl1pPr algn="l">
              <a:lnSpc>
                <a:spcPts val="4600"/>
              </a:lnSpc>
              <a:defRPr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4814125"/>
            <a:ext cx="7772400" cy="1051560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2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5861304"/>
            <a:ext cx="7735824" cy="402336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</a:pPr>
            <a:r>
              <a:rPr lang="fi-FI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443754"/>
            <a:ext cx="8574087" cy="437029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6" y="4814047"/>
            <a:ext cx="7772400" cy="1048871"/>
          </a:xfrm>
          <a:noFill/>
        </p:spPr>
        <p:txBody>
          <a:bodyPr anchor="b" anchorCtr="0">
            <a:normAutofit/>
          </a:bodyPr>
          <a:lstStyle>
            <a:lvl1pPr algn="l">
              <a:defRPr sz="4200" b="0" i="0" cap="none" baseline="0"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47" y="5862918"/>
            <a:ext cx="7732059" cy="403412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9" name="Group 8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2" name="Rectangle 11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8" name="Rectangle 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84164" y="452718"/>
            <a:ext cx="7365210" cy="137411"/>
            <a:chOff x="284163" y="1577847"/>
            <a:chExt cx="8576373" cy="137411"/>
          </a:xfrm>
        </p:grpSpPr>
        <p:sp>
          <p:nvSpPr>
            <p:cNvPr id="6" name="Rectangle 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2050" name="Picture 2" descr="Image result for AIUB logo">
            <a:extLst>
              <a:ext uri="{FF2B5EF4-FFF2-40B4-BE49-F238E27FC236}">
                <a16:creationId xmlns:a16="http://schemas.microsoft.com/office/drawing/2014/main" id="{C28CB252-6044-4564-B6A7-264FC3396E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4" y="55844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503" y="2133600"/>
            <a:ext cx="7076747" cy="399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4936" y="643703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251665B-C24A-4702-B522-6A4334602E03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6459" y="167347"/>
            <a:ext cx="630621" cy="359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5FD889E0-CAB2-4699-909D-B9A88D47ACB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Click to edit Master title style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r" defTabSz="914400" rtl="0" eaLnBrk="1" latinLnBrk="0" hangingPunct="1">
        <a:spcBef>
          <a:spcPct val="0"/>
        </a:spcBef>
        <a:buNone/>
        <a:defRPr sz="4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Statistical Reasoning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205" y="1532427"/>
            <a:ext cx="2789509" cy="484632"/>
          </a:xfrm>
        </p:spPr>
        <p:txBody>
          <a:bodyPr>
            <a:normAutofit/>
          </a:bodyPr>
          <a:lstStyle/>
          <a:p>
            <a:r>
              <a:rPr lang="en-US" dirty="0"/>
              <a:t>Course Code:  </a:t>
            </a:r>
            <a:r>
              <a:rPr lang="en-US" b="1" dirty="0"/>
              <a:t>CSC4226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971" y="2446757"/>
            <a:ext cx="9024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Dept. of Computer Science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Faculty of Science and Technology</a:t>
            </a:r>
            <a:endParaRPr lang="en-US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9FF08AD-7519-4C4A-8E0D-640DF5BB5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739119"/>
              </p:ext>
            </p:extLst>
          </p:nvPr>
        </p:nvGraphicFramePr>
        <p:xfrm>
          <a:off x="476205" y="5186042"/>
          <a:ext cx="8335798" cy="75747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83224">
                  <a:extLst>
                    <a:ext uri="{9D8B030D-6E8A-4147-A177-3AD203B41FA5}">
                      <a16:colId xmlns:a16="http://schemas.microsoft.com/office/drawing/2014/main" val="3905988420"/>
                    </a:ext>
                  </a:extLst>
                </a:gridCol>
                <a:gridCol w="1397725">
                  <a:extLst>
                    <a:ext uri="{9D8B030D-6E8A-4147-A177-3AD203B41FA5}">
                      <a16:colId xmlns:a16="http://schemas.microsoft.com/office/drawing/2014/main" val="2889894460"/>
                    </a:ext>
                  </a:extLst>
                </a:gridCol>
                <a:gridCol w="1227909">
                  <a:extLst>
                    <a:ext uri="{9D8B030D-6E8A-4147-A177-3AD203B41FA5}">
                      <a16:colId xmlns:a16="http://schemas.microsoft.com/office/drawing/2014/main" val="3023211198"/>
                    </a:ext>
                  </a:extLst>
                </a:gridCol>
                <a:gridCol w="1541417">
                  <a:extLst>
                    <a:ext uri="{9D8B030D-6E8A-4147-A177-3AD203B41FA5}">
                      <a16:colId xmlns:a16="http://schemas.microsoft.com/office/drawing/2014/main" val="1762131981"/>
                    </a:ext>
                  </a:extLst>
                </a:gridCol>
                <a:gridCol w="1240971">
                  <a:extLst>
                    <a:ext uri="{9D8B030D-6E8A-4147-A177-3AD203B41FA5}">
                      <a16:colId xmlns:a16="http://schemas.microsoft.com/office/drawing/2014/main" val="445458238"/>
                    </a:ext>
                  </a:extLst>
                </a:gridCol>
                <a:gridCol w="1444552">
                  <a:extLst>
                    <a:ext uri="{9D8B030D-6E8A-4147-A177-3AD203B41FA5}">
                      <a16:colId xmlns:a16="http://schemas.microsoft.com/office/drawing/2014/main" val="1508364941"/>
                    </a:ext>
                  </a:extLst>
                </a:gridCol>
              </a:tblGrid>
              <a:tr h="378736">
                <a:tc>
                  <a:txBody>
                    <a:bodyPr/>
                    <a:lstStyle/>
                    <a:p>
                      <a:r>
                        <a:rPr lang="en-US" dirty="0"/>
                        <a:t>Lecture No: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Ten (10)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Week No: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Eleven(11)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Semester: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040212"/>
                  </a:ext>
                </a:extLst>
              </a:tr>
              <a:tr h="3787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Lecturer: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en-US" i="1" dirty="0"/>
                        <a:t>Dr. Ashraf </a:t>
                      </a:r>
                      <a:r>
                        <a:rPr lang="en-US" i="1" dirty="0" err="1"/>
                        <a:t>Uddin</a:t>
                      </a:r>
                      <a:r>
                        <a:rPr lang="en-US" i="1" dirty="0"/>
                        <a:t>				dr.ashraf@aiub.edu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734565"/>
                  </a:ext>
                </a:extLst>
              </a:tr>
            </a:tbl>
          </a:graphicData>
        </a:graphic>
      </p:graphicFrame>
      <p:sp>
        <p:nvSpPr>
          <p:cNvPr id="8" name="Subtitle 2">
            <a:extLst>
              <a:ext uri="{FF2B5EF4-FFF2-40B4-BE49-F238E27FC236}">
                <a16:creationId xmlns:a16="http://schemas.microsoft.com/office/drawing/2014/main" id="{FF0F860A-68ED-3A45-9B2E-50E8CE1BC6B7}"/>
              </a:ext>
            </a:extLst>
          </p:cNvPr>
          <p:cNvSpPr txBox="1">
            <a:spLocks/>
          </p:cNvSpPr>
          <p:nvPr/>
        </p:nvSpPr>
        <p:spPr>
          <a:xfrm>
            <a:off x="2786003" y="1524312"/>
            <a:ext cx="5232579" cy="484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Title:  </a:t>
            </a:r>
            <a:r>
              <a:rPr lang="en-US" b="1" dirty="0"/>
              <a:t>Artificial Intelligence and Expert System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75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Disjoint Events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DDE264-34FC-4008-9FA7-05474F1FB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1" y="2147969"/>
            <a:ext cx="8492836" cy="395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74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597" y="674089"/>
            <a:ext cx="7808976" cy="1088136"/>
          </a:xfrm>
        </p:spPr>
        <p:txBody>
          <a:bodyPr/>
          <a:lstStyle/>
          <a:p>
            <a:r>
              <a:rPr lang="en-US" dirty="0"/>
              <a:t>Non-Mutually  Exclusive Events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1FC946-B7A2-41C0-9BD9-5348BFE702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511"/>
          <a:stretch/>
        </p:blipFill>
        <p:spPr>
          <a:xfrm>
            <a:off x="140677" y="2132000"/>
            <a:ext cx="8848578" cy="191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30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597" y="674089"/>
            <a:ext cx="7808976" cy="108813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Mutually  Exclusive </a:t>
            </a:r>
            <a:br>
              <a:rPr lang="en-US" sz="2400" dirty="0"/>
            </a:br>
            <a:r>
              <a:rPr lang="en-US" sz="2400" dirty="0" err="1"/>
              <a:t>vs</a:t>
            </a:r>
            <a:br>
              <a:rPr lang="en-US" sz="2400" dirty="0"/>
            </a:br>
            <a:r>
              <a:rPr lang="en-US" sz="2400" dirty="0"/>
              <a:t>Non-Mutually  Exclusive Events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266597" y="2507673"/>
            <a:ext cx="3945185" cy="28263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17988" y="3352800"/>
            <a:ext cx="1274618" cy="127461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2585771" y="3352800"/>
            <a:ext cx="1274618" cy="127461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Rectangle 6"/>
          <p:cNvSpPr/>
          <p:nvPr/>
        </p:nvSpPr>
        <p:spPr>
          <a:xfrm>
            <a:off x="4669011" y="2507673"/>
            <a:ext cx="3945185" cy="28263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5483069" y="3283527"/>
            <a:ext cx="1274618" cy="127461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9" name="Oval 8"/>
          <p:cNvSpPr/>
          <p:nvPr/>
        </p:nvSpPr>
        <p:spPr>
          <a:xfrm>
            <a:off x="6425178" y="3283527"/>
            <a:ext cx="1274618" cy="1274618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120378" y="4807528"/>
                <a:ext cx="7375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∩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  <a:ea typeface="Cambria Math"/>
                      </a:rPr>
                      <m:t>B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378" y="4807528"/>
                <a:ext cx="737510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7438" t="-8333" r="-1074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>
            <a:stCxn id="11" idx="0"/>
          </p:cNvCxnSpPr>
          <p:nvPr/>
        </p:nvCxnSpPr>
        <p:spPr>
          <a:xfrm flipV="1">
            <a:off x="6489133" y="3920836"/>
            <a:ext cx="152470" cy="8866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255297" y="2715491"/>
            <a:ext cx="1967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Mutually  Exclusive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81476" y="2683225"/>
            <a:ext cx="2431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Non-Mutually  Exclusive</a:t>
            </a:r>
          </a:p>
        </p:txBody>
      </p:sp>
    </p:spTree>
    <p:extLst>
      <p:ext uri="{BB962C8B-B14F-4D97-AF65-F5344CB8AC3E}">
        <p14:creationId xmlns:p14="http://schemas.microsoft.com/office/powerpoint/2010/main" val="321255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Probability Rules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B67018-3274-4963-9D24-C51F722BA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2377440"/>
            <a:ext cx="8961120" cy="353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413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Practice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808B47-E749-4F63-BC8E-91D988253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52" y="2082018"/>
            <a:ext cx="9001448" cy="477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25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Practice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903C34-8DD9-45DB-9646-40C048C8C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0492"/>
            <a:ext cx="9144000" cy="467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96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Conditional Probability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989C09-69A7-49FE-AA67-85B78576D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8" y="2025748"/>
            <a:ext cx="9080682" cy="469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90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2C6C97-998B-4EB8-BC0B-A8B0ED187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769" y="2023326"/>
            <a:ext cx="6778272" cy="387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13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Joint Probability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9A24C4-0B6A-495C-9482-F1FFF8168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5" y="2044738"/>
            <a:ext cx="9034975" cy="470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299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631885"/>
            <a:ext cx="7808976" cy="1088136"/>
          </a:xfrm>
        </p:spPr>
        <p:txBody>
          <a:bodyPr>
            <a:normAutofit fontScale="90000"/>
          </a:bodyPr>
          <a:lstStyle/>
          <a:p>
            <a:r>
              <a:rPr lang="en-US" dirty="0"/>
              <a:t>Joint Probability :</a:t>
            </a:r>
            <a:br>
              <a:rPr lang="en-US" dirty="0"/>
            </a:br>
            <a:r>
              <a:rPr lang="en-US" dirty="0"/>
              <a:t>Independent Events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B3F307-9CA3-450F-8A92-5E961E557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55" y="2209800"/>
            <a:ext cx="9036146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10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6697" y="2363928"/>
            <a:ext cx="7754112" cy="3009930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Quantifying Uncertainty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Basic Probability Notation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Bayes’ Rules and Its Use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Clinical Trials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The Semantics of Bayesian Network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Prediction in Bayesian Network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74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631885"/>
            <a:ext cx="7808976" cy="1088136"/>
          </a:xfrm>
        </p:spPr>
        <p:txBody>
          <a:bodyPr>
            <a:normAutofit fontScale="90000"/>
          </a:bodyPr>
          <a:lstStyle/>
          <a:p>
            <a:r>
              <a:rPr lang="en-US" dirty="0"/>
              <a:t>Joint Probability :</a:t>
            </a:r>
            <a:br>
              <a:rPr lang="en-US" dirty="0"/>
            </a:br>
            <a:r>
              <a:rPr lang="en-US" dirty="0"/>
              <a:t>Independent Events </a:t>
            </a:r>
          </a:p>
        </p:txBody>
      </p:sp>
      <p:pic>
        <p:nvPicPr>
          <p:cNvPr id="1026" name="Picture 2" descr="deck playing cards">
            <a:extLst>
              <a:ext uri="{FF2B5EF4-FFF2-40B4-BE49-F238E27FC236}">
                <a16:creationId xmlns:a16="http://schemas.microsoft.com/office/drawing/2014/main" id="{530E8F65-A9E6-443D-A113-8E5AC616D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40899"/>
            <a:ext cx="91440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897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631885"/>
            <a:ext cx="7808976" cy="1088136"/>
          </a:xfrm>
        </p:spPr>
        <p:txBody>
          <a:bodyPr>
            <a:normAutofit fontScale="90000"/>
          </a:bodyPr>
          <a:lstStyle/>
          <a:p>
            <a:r>
              <a:rPr lang="en-US" dirty="0"/>
              <a:t>Joint Probability :</a:t>
            </a:r>
            <a:br>
              <a:rPr lang="en-US" dirty="0"/>
            </a:br>
            <a:r>
              <a:rPr lang="en-US" dirty="0"/>
              <a:t>Dependent Events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64D1D5-5954-4CF7-B377-E9FA077B4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0" y="2096086"/>
            <a:ext cx="9042010" cy="476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72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OR Operation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C15D0A-A40C-4F26-82D0-A276F131C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4" y="2131355"/>
            <a:ext cx="8862096" cy="435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7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660020"/>
            <a:ext cx="7808976" cy="1088136"/>
          </a:xfrm>
        </p:spPr>
        <p:txBody>
          <a:bodyPr>
            <a:normAutofit fontScale="90000"/>
          </a:bodyPr>
          <a:lstStyle/>
          <a:p>
            <a:r>
              <a:rPr lang="en-US" dirty="0"/>
              <a:t>OR Operation:</a:t>
            </a:r>
            <a:br>
              <a:rPr lang="en-US" dirty="0"/>
            </a:br>
            <a:r>
              <a:rPr lang="en-US" dirty="0"/>
              <a:t>Mutually Exclusive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480DBB-7E79-49A0-B522-B8BB3849E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12" y="2108022"/>
            <a:ext cx="8856645" cy="404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87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688156"/>
            <a:ext cx="7808976" cy="1088136"/>
          </a:xfrm>
        </p:spPr>
        <p:txBody>
          <a:bodyPr>
            <a:normAutofit fontScale="90000"/>
          </a:bodyPr>
          <a:lstStyle/>
          <a:p>
            <a:r>
              <a:rPr lang="en-US" dirty="0"/>
              <a:t>OR Operation:</a:t>
            </a:r>
            <a:br>
              <a:rPr lang="en-US" dirty="0"/>
            </a:br>
            <a:r>
              <a:rPr lang="en-US" dirty="0"/>
              <a:t>Not Mutually Exclusive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1E4BB7-62FB-497B-8819-E7C570F26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6" y="2067951"/>
            <a:ext cx="8851545" cy="469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816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Bayes’ Rule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FF2A79-9C60-485C-B6F6-5780CB46252A}"/>
              </a:ext>
            </a:extLst>
          </p:cNvPr>
          <p:cNvSpPr/>
          <p:nvPr/>
        </p:nvSpPr>
        <p:spPr>
          <a:xfrm>
            <a:off x="302454" y="2149232"/>
            <a:ext cx="73081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/>
              <a:t>Product rule </a:t>
            </a:r>
            <a:r>
              <a:rPr lang="en-US" sz="2000" dirty="0"/>
              <a:t>can be written in two forms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A48F4-F6E7-4AE7-99A4-9C3FC31857CE}"/>
              </a:ext>
            </a:extLst>
          </p:cNvPr>
          <p:cNvSpPr/>
          <p:nvPr/>
        </p:nvSpPr>
        <p:spPr>
          <a:xfrm>
            <a:off x="421341" y="4273453"/>
            <a:ext cx="83850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This equation is known as </a:t>
            </a:r>
            <a:r>
              <a:rPr lang="en-US" sz="2000" b="1" dirty="0"/>
              <a:t>Bayes’ rule </a:t>
            </a:r>
            <a:r>
              <a:rPr lang="en-US" sz="2000" dirty="0"/>
              <a:t>(also Bayes’ law or Bayes’ theorem).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E2F0BC-D051-4CB0-82EF-0CC3221D4B6F}"/>
              </a:ext>
            </a:extLst>
          </p:cNvPr>
          <p:cNvSpPr/>
          <p:nvPr/>
        </p:nvSpPr>
        <p:spPr>
          <a:xfrm>
            <a:off x="421340" y="4909588"/>
            <a:ext cx="82584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This simple equation underlies most modern AI systems for probabilistic inference.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41C05C-03B6-4D19-BB17-AE2B1E5F0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71" y="2522807"/>
            <a:ext cx="8372475" cy="438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752734-A0EB-42EA-BD8F-C311778F3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40" y="3105577"/>
            <a:ext cx="853978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981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General Case of Bayes’ Rule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F58DED-B552-4A61-B4FE-DCE721EFF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17" y="2329008"/>
            <a:ext cx="8746965" cy="395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421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Bayes’ Theorem: Revisited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C04608-EFF9-4CB7-94C7-E50E8E2DA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18" y="2112798"/>
            <a:ext cx="6914135" cy="398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006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716291"/>
            <a:ext cx="7808976" cy="108813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Applying Bayes’ rule: </a:t>
            </a:r>
            <a:br>
              <a:rPr lang="en-US" b="1" dirty="0"/>
            </a:br>
            <a:r>
              <a:rPr lang="en-US" b="1" dirty="0"/>
              <a:t>The simple case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5B45ED-79F5-4260-9494-C262999CF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41" y="2061817"/>
            <a:ext cx="6654977" cy="10881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8DECE9B-5F96-42F2-89AB-D33339BF4106}"/>
              </a:ext>
            </a:extLst>
          </p:cNvPr>
          <p:cNvSpPr/>
          <p:nvPr/>
        </p:nvSpPr>
        <p:spPr>
          <a:xfrm>
            <a:off x="49237" y="3086131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The conditional probability </a:t>
            </a:r>
            <a:r>
              <a:rPr lang="en-US" sz="2400" b="1" dirty="0"/>
              <a:t>P(</a:t>
            </a:r>
            <a:r>
              <a:rPr lang="en-US" sz="2400" b="1" i="1" dirty="0"/>
              <a:t>effect </a:t>
            </a:r>
            <a:r>
              <a:rPr lang="en-US" sz="2400" b="1" dirty="0"/>
              <a:t>| </a:t>
            </a:r>
            <a:r>
              <a:rPr lang="en-US" sz="2400" b="1" i="1" dirty="0"/>
              <a:t>cause</a:t>
            </a:r>
            <a:r>
              <a:rPr lang="en-US" sz="2400" b="1" dirty="0"/>
              <a:t>) </a:t>
            </a:r>
            <a:r>
              <a:rPr lang="en-US" sz="2400" dirty="0"/>
              <a:t>quantifies the relationship in the </a:t>
            </a:r>
            <a:r>
              <a:rPr lang="en-US" sz="2400" b="1" dirty="0"/>
              <a:t>causal </a:t>
            </a:r>
            <a:r>
              <a:rPr lang="en-US" sz="2400" dirty="0"/>
              <a:t>direction, </a:t>
            </a:r>
          </a:p>
          <a:p>
            <a:pPr algn="just"/>
            <a:r>
              <a:rPr lang="en-US" sz="2400" dirty="0"/>
              <a:t>whereas </a:t>
            </a:r>
            <a:r>
              <a:rPr lang="en-US" sz="2400" b="1" dirty="0"/>
              <a:t>P(cause | </a:t>
            </a:r>
            <a:r>
              <a:rPr lang="en-US" sz="2400" b="1" i="1" dirty="0"/>
              <a:t>effect</a:t>
            </a:r>
            <a:r>
              <a:rPr lang="en-US" sz="2400" b="1" dirty="0"/>
              <a:t>) </a:t>
            </a:r>
            <a:r>
              <a:rPr lang="en-US" sz="2400" dirty="0"/>
              <a:t>describes the </a:t>
            </a:r>
            <a:r>
              <a:rPr lang="en-US" sz="2400" b="1" dirty="0"/>
              <a:t>diagnostic </a:t>
            </a:r>
            <a:r>
              <a:rPr lang="en-US" sz="2400" dirty="0"/>
              <a:t>direction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2AC720-074C-46C6-95BD-C7B8E8D4EB04}"/>
              </a:ext>
            </a:extLst>
          </p:cNvPr>
          <p:cNvSpPr/>
          <p:nvPr/>
        </p:nvSpPr>
        <p:spPr>
          <a:xfrm>
            <a:off x="49237" y="4572049"/>
            <a:ext cx="904552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In a task such as medical diagnosis, we often have conditional probabilities on causal relationships (that is, the doctor knows P(symptoms | disease)) and  want to derive a diagnosis, P(disease | symptoms).</a:t>
            </a:r>
          </a:p>
        </p:txBody>
      </p:sp>
    </p:spTree>
    <p:extLst>
      <p:ext uri="{BB962C8B-B14F-4D97-AF65-F5344CB8AC3E}">
        <p14:creationId xmlns:p14="http://schemas.microsoft.com/office/powerpoint/2010/main" val="2150426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716291"/>
            <a:ext cx="7808976" cy="108813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Applying Bayes’ rule: </a:t>
            </a:r>
            <a:br>
              <a:rPr lang="en-US" b="1" dirty="0"/>
            </a:br>
            <a:r>
              <a:rPr lang="en-US" b="1" dirty="0"/>
              <a:t>A Simple Example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70C7C0-679F-439E-9746-383CF4C7244C}"/>
              </a:ext>
            </a:extLst>
          </p:cNvPr>
          <p:cNvSpPr/>
          <p:nvPr/>
        </p:nvSpPr>
        <p:spPr>
          <a:xfrm>
            <a:off x="203981" y="1997839"/>
            <a:ext cx="879934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A doctor knows that </a:t>
            </a:r>
          </a:p>
          <a:p>
            <a:pPr algn="just"/>
            <a:r>
              <a:rPr lang="en-US" sz="2000" dirty="0"/>
              <a:t>the disease </a:t>
            </a:r>
            <a:r>
              <a:rPr lang="en-US" b="1" dirty="0"/>
              <a:t>meningitis causes the patient to have a stiff neck, say, 70% of the time</a:t>
            </a:r>
            <a:r>
              <a:rPr lang="en-US" sz="2000" dirty="0"/>
              <a:t>. </a:t>
            </a:r>
          </a:p>
          <a:p>
            <a:pPr algn="just"/>
            <a:r>
              <a:rPr lang="en-US" sz="2000" dirty="0"/>
              <a:t>The doctor also knows some unconditional facts: the prior probability</a:t>
            </a:r>
          </a:p>
          <a:p>
            <a:pPr algn="just"/>
            <a:r>
              <a:rPr lang="en-US" sz="2000" dirty="0"/>
              <a:t>that </a:t>
            </a:r>
            <a:r>
              <a:rPr lang="en-US" sz="2000" b="1" dirty="0"/>
              <a:t>a patient has meningitis is 1/50,000</a:t>
            </a:r>
            <a:r>
              <a:rPr lang="en-US" sz="2000" dirty="0"/>
              <a:t>, </a:t>
            </a:r>
          </a:p>
          <a:p>
            <a:pPr algn="just"/>
            <a:r>
              <a:rPr lang="en-US" sz="2000" dirty="0"/>
              <a:t>and the </a:t>
            </a:r>
            <a:r>
              <a:rPr lang="en-US" sz="2000" b="1" dirty="0"/>
              <a:t>prior probability that any patient has a stiff neck is 1%. 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Letting </a:t>
            </a:r>
          </a:p>
          <a:p>
            <a:pPr algn="just"/>
            <a:r>
              <a:rPr lang="en-US" sz="2000" b="1" dirty="0"/>
              <a:t>s</a:t>
            </a:r>
            <a:r>
              <a:rPr lang="en-US" sz="2000" dirty="0"/>
              <a:t> be the proposition that the </a:t>
            </a:r>
            <a:r>
              <a:rPr lang="en-US" sz="2000" b="1" dirty="0"/>
              <a:t>patient has a stiff neck </a:t>
            </a:r>
            <a:r>
              <a:rPr lang="en-US" sz="2000" dirty="0"/>
              <a:t>and </a:t>
            </a:r>
          </a:p>
          <a:p>
            <a:pPr algn="just"/>
            <a:r>
              <a:rPr lang="en-US" sz="2000" b="1" dirty="0"/>
              <a:t>m</a:t>
            </a:r>
            <a:r>
              <a:rPr lang="en-US" sz="2000" dirty="0"/>
              <a:t> be the proposition that the </a:t>
            </a:r>
            <a:r>
              <a:rPr lang="en-US" sz="2000" b="1" dirty="0"/>
              <a:t>patient has meningitis</a:t>
            </a:r>
            <a:r>
              <a:rPr lang="en-US" sz="2000" dirty="0"/>
              <a:t>, we have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453AD8-6664-4D9B-9DDA-F0C856A82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81" y="5053573"/>
            <a:ext cx="8940019" cy="156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23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Quantifying Uncertainty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893CFE-E372-4F89-9AD3-FE4FD6AAA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70" y="2122730"/>
            <a:ext cx="7649647" cy="404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90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3E24C9-2BDD-4324-AD33-1C7E38AA4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4" y="2169192"/>
            <a:ext cx="8918917" cy="400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149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541300-237D-447D-9059-14BB7E817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87" y="2011680"/>
            <a:ext cx="8997213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64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1EEFCB-D62A-4D45-A13A-B5A63F50C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38" y="2067951"/>
            <a:ext cx="8799620" cy="479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393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Example: Clinical Trial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B59A56-CB94-4CFF-B1DE-7BB37D50E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2" y="2131474"/>
            <a:ext cx="8975188" cy="477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736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Calculations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7B2384-8437-4731-81D9-2A14D3395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808"/>
            <a:ext cx="9144000" cy="496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825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Calculations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33FA7E-87FC-4FCA-9B3B-B62053A33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99" y="2194560"/>
            <a:ext cx="9001301" cy="445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006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Bayesian Networks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935529-7A10-4A49-8A1F-18ADB0260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4" y="2134217"/>
            <a:ext cx="8947052" cy="40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674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702224"/>
            <a:ext cx="7808976" cy="1088136"/>
          </a:xfrm>
        </p:spPr>
        <p:txBody>
          <a:bodyPr>
            <a:normAutofit fontScale="90000"/>
          </a:bodyPr>
          <a:lstStyle/>
          <a:p>
            <a:r>
              <a:rPr lang="en-US" dirty="0"/>
              <a:t>Components of </a:t>
            </a:r>
            <a:br>
              <a:rPr lang="en-US" dirty="0"/>
            </a:br>
            <a:r>
              <a:rPr lang="en-US" dirty="0"/>
              <a:t>Bayesian Network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0AAD28-FD34-4B66-866E-DB2997F93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4" y="2293268"/>
            <a:ext cx="8666725" cy="33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159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617817"/>
            <a:ext cx="7808976" cy="1088136"/>
          </a:xfrm>
        </p:spPr>
        <p:txBody>
          <a:bodyPr>
            <a:normAutofit fontScale="90000"/>
          </a:bodyPr>
          <a:lstStyle/>
          <a:p>
            <a:r>
              <a:rPr lang="en-US" dirty="0"/>
              <a:t>Bayesian Network:</a:t>
            </a:r>
            <a:br>
              <a:rPr lang="en-US" dirty="0"/>
            </a:br>
            <a:r>
              <a:rPr lang="en-US" dirty="0"/>
              <a:t>Clinical Trial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73743D-FBEF-4461-990A-14770D456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997611"/>
            <a:ext cx="9144000" cy="486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366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Complicated Bayesian Network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A5C2F5-41DB-477E-986D-8333A6B37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2124"/>
            <a:ext cx="9144000" cy="395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83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596" y="518182"/>
            <a:ext cx="7808976" cy="1088136"/>
          </a:xfrm>
        </p:spPr>
        <p:txBody>
          <a:bodyPr/>
          <a:lstStyle/>
          <a:p>
            <a:r>
              <a:rPr lang="en-US" dirty="0"/>
              <a:t>Basic Probability Notations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0CF4D0-14F0-4F68-811C-068E0F251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41" y="2106620"/>
            <a:ext cx="8491132" cy="423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1545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 of Heart Disease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C6DC67-C633-495D-9F99-46481AB24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0697"/>
            <a:ext cx="9144000" cy="487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873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Practice Question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CEBFBC-0CCC-4274-B289-133955CFF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53" y="2181250"/>
            <a:ext cx="8961647" cy="422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678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Practice Question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B83549-34C9-2576-0C93-4F3450819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843" y="2343942"/>
            <a:ext cx="4359868" cy="3417474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44DDDCB-CE7C-4E46-C8A9-3BEC3F32AE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155370"/>
              </p:ext>
            </p:extLst>
          </p:nvPr>
        </p:nvGraphicFramePr>
        <p:xfrm>
          <a:off x="2148397" y="3236030"/>
          <a:ext cx="674702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4702">
                  <a:extLst>
                    <a:ext uri="{9D8B030D-6E8A-4147-A177-3AD203B41FA5}">
                      <a16:colId xmlns:a16="http://schemas.microsoft.com/office/drawing/2014/main" val="639142523"/>
                    </a:ext>
                  </a:extLst>
                </a:gridCol>
              </a:tblGrid>
              <a:tr h="18199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P(S=T)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7020"/>
                  </a:ext>
                </a:extLst>
              </a:tr>
              <a:tr h="18199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51239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33612F8-B070-590F-6D72-7071AA9AB3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5628552"/>
              </p:ext>
            </p:extLst>
          </p:nvPr>
        </p:nvGraphicFramePr>
        <p:xfrm>
          <a:off x="2148397" y="4303716"/>
          <a:ext cx="674702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4702">
                  <a:extLst>
                    <a:ext uri="{9D8B030D-6E8A-4147-A177-3AD203B41FA5}">
                      <a16:colId xmlns:a16="http://schemas.microsoft.com/office/drawing/2014/main" val="639142523"/>
                    </a:ext>
                  </a:extLst>
                </a:gridCol>
              </a:tblGrid>
              <a:tr h="18652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P(D=T)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7020"/>
                  </a:ext>
                </a:extLst>
              </a:tr>
              <a:tr h="18652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51239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FFEE869-1924-EE51-C585-2DCAE6B7A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233795"/>
              </p:ext>
            </p:extLst>
          </p:nvPr>
        </p:nvGraphicFramePr>
        <p:xfrm>
          <a:off x="3497533" y="4664469"/>
          <a:ext cx="1278655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904">
                  <a:extLst>
                    <a:ext uri="{9D8B030D-6E8A-4147-A177-3AD203B41FA5}">
                      <a16:colId xmlns:a16="http://schemas.microsoft.com/office/drawing/2014/main" val="4076267527"/>
                    </a:ext>
                  </a:extLst>
                </a:gridCol>
                <a:gridCol w="231904">
                  <a:extLst>
                    <a:ext uri="{9D8B030D-6E8A-4147-A177-3AD203B41FA5}">
                      <a16:colId xmlns:a16="http://schemas.microsoft.com/office/drawing/2014/main" val="854639807"/>
                    </a:ext>
                  </a:extLst>
                </a:gridCol>
                <a:gridCol w="814847">
                  <a:extLst>
                    <a:ext uri="{9D8B030D-6E8A-4147-A177-3AD203B41FA5}">
                      <a16:colId xmlns:a16="http://schemas.microsoft.com/office/drawing/2014/main" val="2570766564"/>
                    </a:ext>
                  </a:extLst>
                </a:gridCol>
              </a:tblGrid>
              <a:tr h="20080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P(H=T|P,S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462610"/>
                  </a:ext>
                </a:extLst>
              </a:tr>
              <a:tr h="20080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424147"/>
                  </a:ext>
                </a:extLst>
              </a:tr>
              <a:tr h="20080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7758412"/>
                  </a:ext>
                </a:extLst>
              </a:tr>
              <a:tr h="20080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197309"/>
                  </a:ext>
                </a:extLst>
              </a:tr>
              <a:tr h="20080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90618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D6E59E4-665C-D4F8-974C-A68CAB776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829472"/>
              </p:ext>
            </p:extLst>
          </p:nvPr>
        </p:nvGraphicFramePr>
        <p:xfrm>
          <a:off x="4424889" y="2172467"/>
          <a:ext cx="981612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817968551"/>
                    </a:ext>
                  </a:extLst>
                </a:gridCol>
                <a:gridCol w="773332">
                  <a:extLst>
                    <a:ext uri="{9D8B030D-6E8A-4147-A177-3AD203B41FA5}">
                      <a16:colId xmlns:a16="http://schemas.microsoft.com/office/drawing/2014/main" val="1871605915"/>
                    </a:ext>
                  </a:extLst>
                </a:gridCol>
              </a:tblGrid>
              <a:tr h="19768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P(B=T|H)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53883"/>
                  </a:ext>
                </a:extLst>
              </a:tr>
              <a:tr h="19768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414448"/>
                  </a:ext>
                </a:extLst>
              </a:tr>
              <a:tr h="19768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63895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7A6ECF8-0F55-E19C-5021-85517E362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745367"/>
              </p:ext>
            </p:extLst>
          </p:nvPr>
        </p:nvGraphicFramePr>
        <p:xfrm>
          <a:off x="5532996" y="4029396"/>
          <a:ext cx="981612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817968551"/>
                    </a:ext>
                  </a:extLst>
                </a:gridCol>
                <a:gridCol w="773332">
                  <a:extLst>
                    <a:ext uri="{9D8B030D-6E8A-4147-A177-3AD203B41FA5}">
                      <a16:colId xmlns:a16="http://schemas.microsoft.com/office/drawing/2014/main" val="1871605915"/>
                    </a:ext>
                  </a:extLst>
                </a:gridCol>
              </a:tblGrid>
              <a:tr h="21169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P(E=T|H)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53883"/>
                  </a:ext>
                </a:extLst>
              </a:tr>
              <a:tr h="21169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414448"/>
                  </a:ext>
                </a:extLst>
              </a:tr>
              <a:tr h="21169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638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14095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Practice 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5B607D-7540-A24D-D8BC-7926223BD36D}"/>
              </a:ext>
            </a:extLst>
          </p:cNvPr>
          <p:cNvSpPr txBox="1"/>
          <p:nvPr/>
        </p:nvSpPr>
        <p:spPr>
          <a:xfrm>
            <a:off x="299116" y="2343529"/>
            <a:ext cx="8587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a Bayesian Network if you wish to know the probability that node </a:t>
            </a:r>
            <a:r>
              <a:rPr lang="en-GB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GB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say, is true, you need to look at its </a:t>
            </a:r>
            <a:r>
              <a:rPr lang="en-GB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parent nodes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(i.e. its causes). You need to list all </a:t>
            </a:r>
            <a:r>
              <a:rPr lang="en-GB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possible combinations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of the values of the parent nodes and then consider the probability that </a:t>
            </a:r>
            <a:r>
              <a:rPr lang="en-GB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is true for each combination.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1B65A3-C2E4-3876-0584-86A5A1539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94" y="3737769"/>
            <a:ext cx="2432206" cy="19064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269B86-D15F-FD4B-AEB5-39F631696832}"/>
              </a:ext>
            </a:extLst>
          </p:cNvPr>
          <p:cNvSpPr txBox="1"/>
          <p:nvPr/>
        </p:nvSpPr>
        <p:spPr>
          <a:xfrm>
            <a:off x="299116" y="3490680"/>
            <a:ext cx="65189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this problem we have to consider all the possible combinations of the two parent nodes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In this case there are four of them, so there are four ways he can have heart disease (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):</a:t>
            </a:r>
          </a:p>
          <a:p>
            <a:pPr algn="just"/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 smokes and has bad diet and he has heart disease</a:t>
            </a: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 does not smoke and has bad diet and has heart disease</a:t>
            </a: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 smokes and does not have bad diet and has heart disease</a:t>
            </a: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 does not smoke and does not have bad diet and has heart disease</a:t>
            </a:r>
          </a:p>
        </p:txBody>
      </p:sp>
    </p:spTree>
    <p:extLst>
      <p:ext uri="{BB962C8B-B14F-4D97-AF65-F5344CB8AC3E}">
        <p14:creationId xmlns:p14="http://schemas.microsoft.com/office/powerpoint/2010/main" val="5075879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Practice 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269B86-D15F-FD4B-AEB5-39F631696832}"/>
                  </a:ext>
                </a:extLst>
              </p:cNvPr>
              <p:cNvSpPr txBox="1"/>
              <p:nvPr/>
            </p:nvSpPr>
            <p:spPr>
              <a:xfrm>
                <a:off x="299116" y="2159032"/>
                <a:ext cx="4175230" cy="3972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>
                          <a:ea typeface="Times New Roman" panose="02020603050405020304" pitchFamily="18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en-US" dirty="0" smtClean="0">
                          <a:ea typeface="Times New Roman" panose="020206030504050203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dirty="0" smtClean="0">
                          <a:ea typeface="Times New Roman" panose="02020603050405020304" pitchFamily="18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en-US" dirty="0" smtClean="0">
                          <a:ea typeface="Times New Roman" panose="02020603050405020304" pitchFamily="18" charset="0"/>
                        </a:rPr>
                        <m:t>)=</m:t>
                      </m:r>
                    </m:oMath>
                  </m:oMathPara>
                </a14:m>
                <a:endParaRPr lang="en-US" dirty="0">
                  <a:ea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𝑃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𝑆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∧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𝐷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∧</m:t>
                      </m:r>
                      <m:r>
                        <m:rPr>
                          <m:nor/>
                        </m:rPr>
                        <a:rPr lang="en-US" dirty="0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en-US" dirty="0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𝑃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∧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𝐷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∧</m:t>
                      </m:r>
                      <m:r>
                        <m:rPr>
                          <m:nor/>
                        </m:rPr>
                        <a:rPr lang="en-US" dirty="0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en-US" dirty="0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𝑃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𝑆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∧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∧</m:t>
                      </m:r>
                      <m:r>
                        <m:rPr>
                          <m:nor/>
                        </m:rPr>
                        <a:rPr lang="en-US" dirty="0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en-US" dirty="0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)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∧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∧</m:t>
                      </m:r>
                      <m:r>
                        <m:rPr>
                          <m:nor/>
                        </m:rPr>
                        <a:rPr lang="en-US" dirty="0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en-US" dirty="0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=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dirty="0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en-US" dirty="0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𝑆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∧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en-US" dirty="0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dirty="0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en-US" dirty="0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|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∧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en-US" dirty="0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dirty="0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en-US" dirty="0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𝑆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∧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m:rPr>
                          <m:nor/>
                        </m:rPr>
                        <a:rPr lang="en-US" dirty="0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dirty="0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en-US" dirty="0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|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∧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m:rPr>
                          <m:nor/>
                        </m:rPr>
                        <a:rPr lang="en-US" dirty="0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0.8×0.3×0.4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+ 0.5×0.7×0.4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+ 0.4×0.3×0.6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+ 0.1×0.7×0.6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0.35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id="{AD269B86-D15F-FD4B-AEB5-39F631696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16" y="2159032"/>
                <a:ext cx="4175230" cy="39726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C8EAEA94-40C5-3AA9-D91C-0F9CB8CEC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346" y="2159032"/>
            <a:ext cx="4560203" cy="392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6050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Practice Question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1B65A3-C2E4-3876-0584-86A5A1539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563" y="2535954"/>
            <a:ext cx="3832008" cy="30037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269B86-D15F-FD4B-AEB5-39F631696832}"/>
              </a:ext>
            </a:extLst>
          </p:cNvPr>
          <p:cNvSpPr txBox="1"/>
          <p:nvPr/>
        </p:nvSpPr>
        <p:spPr>
          <a:xfrm>
            <a:off x="421341" y="2274838"/>
            <a:ext cx="370677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Suppose we wish to know the probability of </a:t>
            </a:r>
            <a:r>
              <a:rPr lang="en-GB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heart disease and smoking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i.e. you are told that a patient smokes and has heart disease, but you do not know whether he has bad diet or not. There are two ways in which a patient could have heart disease and smoke: they are 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 smokes and has bad diet and he has heart disease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 smokes and does not have bad diet and has heart disease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0362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Practice 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269B86-D15F-FD4B-AEB5-39F631696832}"/>
                  </a:ext>
                </a:extLst>
              </p:cNvPr>
              <p:cNvSpPr txBox="1"/>
              <p:nvPr/>
            </p:nvSpPr>
            <p:spPr>
              <a:xfrm>
                <a:off x="299116" y="2159032"/>
                <a:ext cx="4175230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>
                          <a:ea typeface="Times New Roman" panose="02020603050405020304" pitchFamily="18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en-US" dirty="0" smtClean="0">
                          <a:ea typeface="Times New Roman" panose="020206030504050203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dirty="0" smtClean="0">
                          <a:ea typeface="Times New Roman" panose="020206030504050203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∧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dirty="0" smtClean="0">
                          <a:ea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ea typeface="Times New Roman" panose="020206030504050203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𝑃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𝑆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∧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𝐷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∧</m:t>
                      </m:r>
                      <m:r>
                        <m:rPr>
                          <m:nor/>
                        </m:rPr>
                        <a:rPr lang="en-US" dirty="0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en-US" dirty="0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)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𝑃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𝑆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∧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∧</m:t>
                      </m:r>
                      <m:r>
                        <m:rPr>
                          <m:nor/>
                        </m:rPr>
                        <a:rPr lang="en-US" dirty="0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en-US" dirty="0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m:t>H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∧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𝐷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+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dirty="0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en-US" dirty="0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𝑆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∧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m:rPr>
                          <m:nor/>
                        </m:rPr>
                        <a:rPr lang="en-US" dirty="0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0.8×0.3×0.4 + 0.4×0.3×0.6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168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From this we can now work out the probability that a patient has heart disease given that he smokes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ea typeface="Times New Roman" panose="020206030504050203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dirty="0" smtClean="0">
                        <a:ea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dirty="0" smtClean="0">
                        <a:ea typeface="Times New Roman" panose="02020603050405020304" pitchFamily="18" charset="0"/>
                      </a:rPr>
                      <m:t>H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dirty="0" smtClean="0">
                        <a:ea typeface="Times New Roman" panose="02020603050405020304" pitchFamily="18" charset="0"/>
                      </a:rPr>
                      <m:t>)</m:t>
                    </m:r>
                  </m:oMath>
                </a14:m>
                <a:endParaRPr lang="en-US" dirty="0">
                  <a:ea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id="{AD269B86-D15F-FD4B-AEB5-39F631696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16" y="2159032"/>
                <a:ext cx="4175230" cy="2862322"/>
              </a:xfrm>
              <a:prstGeom prst="rect">
                <a:avLst/>
              </a:prstGeom>
              <a:blipFill>
                <a:blip r:embed="rId2"/>
                <a:stretch>
                  <a:fillRect l="-1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A6BCFB8-BCCB-133A-A8C2-71A94FB31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2" y="4838921"/>
            <a:ext cx="3010751" cy="5692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C21898-E418-60E1-082F-E64BD312D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346" y="2159032"/>
            <a:ext cx="4560203" cy="392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684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Practice Question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1B65A3-C2E4-3876-0584-86A5A1539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509" y="2535954"/>
            <a:ext cx="2756061" cy="21603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269B86-D15F-FD4B-AEB5-39F631696832}"/>
              </a:ext>
            </a:extLst>
          </p:cNvPr>
          <p:cNvSpPr txBox="1"/>
          <p:nvPr/>
        </p:nvSpPr>
        <p:spPr>
          <a:xfrm>
            <a:off x="421341" y="2274838"/>
            <a:ext cx="535116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Suppose we wish to know the probability of having an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abnormal electrocardiogram (ECG) given that a patient smokes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i.e. you are told a patient smokes, but you do not know whether he has bad diet or whether he has heart disease. 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 abnormal ECG is caused by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heart disease which is in turn caused by smoking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So, we have a chain of cause and effect. But we do not know the value of the middle link H in this chain. So, we have to consider each possible value of H as follows 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 smokes and has heart disease and has abnormal ECG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 smokes and does not have heart disease and has abnormal ECG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371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335494" y="595100"/>
            <a:ext cx="3232896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chemeClr val="tx1"/>
                </a:solidFill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CD2EA8-B54C-CE4F-A943-BFB367453E0E}"/>
              </a:ext>
            </a:extLst>
          </p:cNvPr>
          <p:cNvSpPr txBox="1"/>
          <p:nvPr/>
        </p:nvSpPr>
        <p:spPr>
          <a:xfrm>
            <a:off x="335494" y="1577768"/>
            <a:ext cx="8625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Chapter 13: Quantifying Uncertainty ,  Pages 480-530</a:t>
            </a:r>
          </a:p>
          <a:p>
            <a:r>
              <a:rPr lang="en-US" dirty="0"/>
              <a:t>“Artificial Intelligence: A Modern Approach,” by Stuart J. Russell and Peter </a:t>
            </a:r>
            <a:r>
              <a:rPr lang="en-US" dirty="0" err="1"/>
              <a:t>Norvig</a:t>
            </a:r>
            <a:r>
              <a:rPr lang="en-US" dirty="0"/>
              <a:t> 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2249698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335494" y="595100"/>
            <a:ext cx="3232896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chemeClr val="tx1"/>
                </a:solidFill>
              </a:rPr>
              <a:t>Books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944A7F-5AE5-EC49-82AF-722C8C8F62C6}"/>
              </a:ext>
            </a:extLst>
          </p:cNvPr>
          <p:cNvSpPr txBox="1"/>
          <p:nvPr/>
        </p:nvSpPr>
        <p:spPr>
          <a:xfrm>
            <a:off x="168812" y="1423023"/>
            <a:ext cx="897518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sz="2000" dirty="0"/>
              <a:t>“Artificial Intelligence: A Modern Approach,” by Stuart J. Russell and Peter </a:t>
            </a:r>
            <a:r>
              <a:rPr lang="en-US" sz="2000" dirty="0" err="1"/>
              <a:t>Norvig</a:t>
            </a:r>
            <a:r>
              <a:rPr lang="en-US" sz="2000" dirty="0"/>
              <a:t>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"Artificial Intelligence: Structures and Strategies for Complex Problem Solving", by George F. Luger, (2002) 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"Artificial Intelligence: Theory and Practice", by Thomas Dean.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"AI: A New Synthesis", by Nils J. Nilsson.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“Programming for machine learning,” by J. Ross Quinlan, 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“Neural Computing Theory and Practice,” by Philip D. Wasserman, 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“Neural Network Design,” by Martin T. Hagan, Howard B. Demuth, Mark H. Beale, 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“Practical Genetic Algorithms,” by Randy L. Haupt and Sue Ellen Haupt.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“Genetic Algorithms in Search, optimization and Machine learning,” by David E. Goldberg.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"Computational Intelligence: A Logical Approach", by David Poole, Alan Mackworth, and Randy Goebel.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“Introduction to Turbo Prolog”,  by Carl Townsend.</a:t>
            </a:r>
          </a:p>
        </p:txBody>
      </p:sp>
    </p:spTree>
    <p:extLst>
      <p:ext uri="{BB962C8B-B14F-4D97-AF65-F5344CB8AC3E}">
        <p14:creationId xmlns:p14="http://schemas.microsoft.com/office/powerpoint/2010/main" val="1923382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596" y="518182"/>
            <a:ext cx="7808976" cy="1088136"/>
          </a:xfrm>
        </p:spPr>
        <p:txBody>
          <a:bodyPr/>
          <a:lstStyle/>
          <a:p>
            <a:r>
              <a:rPr lang="en-US" dirty="0"/>
              <a:t>Basic Probability Notations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CDA3C0-A2C2-4D8F-B1EF-2A16D0C69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3689"/>
            <a:ext cx="9144000" cy="422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33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596" y="518182"/>
            <a:ext cx="7808976" cy="1088136"/>
          </a:xfrm>
        </p:spPr>
        <p:txBody>
          <a:bodyPr/>
          <a:lstStyle/>
          <a:p>
            <a:r>
              <a:rPr lang="en-US" dirty="0"/>
              <a:t>Basic Probability Notations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AD6705-5FAC-4B9C-818B-F8181D2DBDD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" y="2117463"/>
            <a:ext cx="8187133" cy="40231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8145" y="3962401"/>
            <a:ext cx="8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Empirical probability</a:t>
            </a:r>
            <a:r>
              <a:rPr lang="en-US" sz="1600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, also known as experimental </a:t>
            </a:r>
            <a:r>
              <a:rPr lang="en-US" sz="16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probability</a:t>
            </a:r>
            <a:r>
              <a:rPr lang="en-US" sz="1600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, refers to  </a:t>
            </a:r>
            <a:r>
              <a:rPr lang="en-US" sz="16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probability</a:t>
            </a:r>
            <a:r>
              <a:rPr lang="en-US" sz="1600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 that is based on historical data. In other words, </a:t>
            </a:r>
            <a:r>
              <a:rPr lang="en-US" sz="16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empirical probability</a:t>
            </a:r>
            <a:r>
              <a:rPr lang="en-US" sz="1600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 illustrates the likelihood of an event occurring based on historical data.</a:t>
            </a:r>
          </a:p>
        </p:txBody>
      </p:sp>
    </p:spTree>
    <p:extLst>
      <p:ext uri="{BB962C8B-B14F-4D97-AF65-F5344CB8AC3E}">
        <p14:creationId xmlns:p14="http://schemas.microsoft.com/office/powerpoint/2010/main" val="368796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596" y="518182"/>
            <a:ext cx="7808976" cy="1088136"/>
          </a:xfrm>
        </p:spPr>
        <p:txBody>
          <a:bodyPr/>
          <a:lstStyle/>
          <a:p>
            <a:r>
              <a:rPr lang="en-US" dirty="0"/>
              <a:t>Basic Probability Notations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160BB9-810E-4870-9BDA-D2D956003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31" y="2258291"/>
            <a:ext cx="7765264" cy="311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9307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596" y="518182"/>
            <a:ext cx="7808976" cy="1088136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5C2D76-C408-4E82-A515-8BBD06D2B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929831"/>
            <a:ext cx="8746588" cy="47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1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0664" y="603750"/>
            <a:ext cx="7808976" cy="1088136"/>
          </a:xfrm>
        </p:spPr>
        <p:txBody>
          <a:bodyPr/>
          <a:lstStyle/>
          <a:p>
            <a:r>
              <a:rPr lang="en-US" dirty="0"/>
              <a:t>Classical &amp; Empirical Probability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293493-A668-49DF-BEE4-E38187E24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64" y="2017530"/>
            <a:ext cx="8489693" cy="449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78193"/>
      </p:ext>
    </p:extLst>
  </p:cSld>
  <p:clrMapOvr>
    <a:masterClrMapping/>
  </p:clrMapOvr>
</p:sld>
</file>

<file path=ppt/theme/theme1.xml><?xml version="1.0" encoding="utf-8"?>
<a:theme xmlns:a="http://schemas.openxmlformats.org/drawingml/2006/main" name="Spectrum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9776B16EEA9E4C8040DE7390FE9391" ma:contentTypeVersion="4" ma:contentTypeDescription="Create a new document." ma:contentTypeScope="" ma:versionID="9214b80922d59f9f86059a91836853df">
  <xsd:schema xmlns:xsd="http://www.w3.org/2001/XMLSchema" xmlns:xs="http://www.w3.org/2001/XMLSchema" xmlns:p="http://schemas.microsoft.com/office/2006/metadata/properties" xmlns:ns2="96dda39f-6f2d-4be8-a3e8-ec9c7b6c9769" targetNamespace="http://schemas.microsoft.com/office/2006/metadata/properties" ma:root="true" ma:fieldsID="dbcb2b56e3b09dc209d5e35a93afa146" ns2:_="">
    <xsd:import namespace="96dda39f-6f2d-4be8-a3e8-ec9c7b6c976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dda39f-6f2d-4be8-a3e8-ec9c7b6c97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3A1744B-7FFC-4B22-8CAF-A1254FADB3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6dda39f-6f2d-4be8-a3e8-ec9c7b6c97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38E85C1-81B3-4BA3-B6D2-50C3DF7C94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57B59FF-E4D3-4EC2-A82E-CE1F86D3191D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Spectrum.thmx</Template>
  <TotalTime>1335</TotalTime>
  <Words>1277</Words>
  <Application>Microsoft Office PowerPoint</Application>
  <PresentationFormat>On-screen Show (4:3)</PresentationFormat>
  <Paragraphs>169</Paragraphs>
  <Slides>49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Cambria Math</vt:lpstr>
      <vt:lpstr>Corbel</vt:lpstr>
      <vt:lpstr>Times New Roman</vt:lpstr>
      <vt:lpstr>Wingdings</vt:lpstr>
      <vt:lpstr>Spectrum</vt:lpstr>
      <vt:lpstr>Statistical Reasoning</vt:lpstr>
      <vt:lpstr>Lecture Outline</vt:lpstr>
      <vt:lpstr>Quantifying Uncertainty</vt:lpstr>
      <vt:lpstr>Basic Probability Notations</vt:lpstr>
      <vt:lpstr>Basic Probability Notations</vt:lpstr>
      <vt:lpstr>Basic Probability Notations</vt:lpstr>
      <vt:lpstr>Basic Probability Notations</vt:lpstr>
      <vt:lpstr>Examples</vt:lpstr>
      <vt:lpstr>Classical &amp; Empirical Probability</vt:lpstr>
      <vt:lpstr>Disjoint Events</vt:lpstr>
      <vt:lpstr>Non-Mutually  Exclusive Events</vt:lpstr>
      <vt:lpstr>Mutually  Exclusive  vs Non-Mutually  Exclusive Events</vt:lpstr>
      <vt:lpstr>Probability Rules</vt:lpstr>
      <vt:lpstr>Practice 1</vt:lpstr>
      <vt:lpstr>Practice 2</vt:lpstr>
      <vt:lpstr>Conditional Probability</vt:lpstr>
      <vt:lpstr>PowerPoint Presentation</vt:lpstr>
      <vt:lpstr>Joint Probability</vt:lpstr>
      <vt:lpstr>Joint Probability : Independent Events </vt:lpstr>
      <vt:lpstr>Joint Probability : Independent Events </vt:lpstr>
      <vt:lpstr>Joint Probability : Dependent Events </vt:lpstr>
      <vt:lpstr>OR Operation</vt:lpstr>
      <vt:lpstr>OR Operation: Mutually Exclusive</vt:lpstr>
      <vt:lpstr>OR Operation: Not Mutually Exclusive</vt:lpstr>
      <vt:lpstr>Bayes’ Rule</vt:lpstr>
      <vt:lpstr>General Case of Bayes’ Rule</vt:lpstr>
      <vt:lpstr>Bayes’ Theorem: Revisited</vt:lpstr>
      <vt:lpstr>Applying Bayes’ rule:  The simple case</vt:lpstr>
      <vt:lpstr>Applying Bayes’ rule:  A Simple Example</vt:lpstr>
      <vt:lpstr>Another Example</vt:lpstr>
      <vt:lpstr>Solution</vt:lpstr>
      <vt:lpstr>Calculation</vt:lpstr>
      <vt:lpstr>Example: Clinical Trial</vt:lpstr>
      <vt:lpstr>Calculations</vt:lpstr>
      <vt:lpstr>Calculations</vt:lpstr>
      <vt:lpstr>Bayesian Networks</vt:lpstr>
      <vt:lpstr>Components of  Bayesian Network</vt:lpstr>
      <vt:lpstr>Bayesian Network: Clinical Trial Example</vt:lpstr>
      <vt:lpstr>Complicated Bayesian Network</vt:lpstr>
      <vt:lpstr>Network of Heart Disease</vt:lpstr>
      <vt:lpstr>Practice Question</vt:lpstr>
      <vt:lpstr>Practice Question</vt:lpstr>
      <vt:lpstr>Practice Question</vt:lpstr>
      <vt:lpstr>Practice Question</vt:lpstr>
      <vt:lpstr>Practice Question</vt:lpstr>
      <vt:lpstr>Practice Question</vt:lpstr>
      <vt:lpstr>Practice Question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Title</dc:title>
  <dc:creator>Mahbubul Syeed</dc:creator>
  <cp:lastModifiedBy>RIFAH SANZIDA</cp:lastModifiedBy>
  <cp:revision>138</cp:revision>
  <dcterms:created xsi:type="dcterms:W3CDTF">2018-12-10T17:20:29Z</dcterms:created>
  <dcterms:modified xsi:type="dcterms:W3CDTF">2024-09-24T08:25:57Z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0x0101001F810BBF67D7AB47AE77F6C7A7504E11</vt:lpwstr>
  </property>
</Properties>
</file>